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319" r:id="rId3"/>
    <p:sldId id="312" r:id="rId4"/>
    <p:sldId id="313" r:id="rId5"/>
    <p:sldId id="314" r:id="rId6"/>
    <p:sldId id="315" r:id="rId7"/>
    <p:sldId id="316" r:id="rId8"/>
    <p:sldId id="346" r:id="rId9"/>
    <p:sldId id="317" r:id="rId10"/>
    <p:sldId id="340" r:id="rId11"/>
    <p:sldId id="341" r:id="rId12"/>
    <p:sldId id="342" r:id="rId13"/>
    <p:sldId id="325" r:id="rId14"/>
    <p:sldId id="343" r:id="rId15"/>
    <p:sldId id="344" r:id="rId16"/>
    <p:sldId id="327" r:id="rId17"/>
    <p:sldId id="345" r:id="rId18"/>
    <p:sldId id="347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62" r:id="rId28"/>
    <p:sldId id="363" r:id="rId29"/>
    <p:sldId id="364" r:id="rId30"/>
    <p:sldId id="365" r:id="rId31"/>
    <p:sldId id="366" r:id="rId32"/>
    <p:sldId id="367" r:id="rId33"/>
    <p:sldId id="360" r:id="rId34"/>
    <p:sldId id="334" r:id="rId35"/>
    <p:sldId id="333" r:id="rId36"/>
    <p:sldId id="335" r:id="rId37"/>
    <p:sldId id="336" r:id="rId38"/>
    <p:sldId id="337" r:id="rId39"/>
    <p:sldId id="330" r:id="rId40"/>
    <p:sldId id="331" r:id="rId41"/>
    <p:sldId id="332" r:id="rId42"/>
    <p:sldId id="361" r:id="rId43"/>
    <p:sldId id="369" r:id="rId44"/>
    <p:sldId id="370" r:id="rId45"/>
    <p:sldId id="371" r:id="rId46"/>
    <p:sldId id="372" r:id="rId47"/>
    <p:sldId id="339" r:id="rId4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CECF226D-A2B7-430B-BC1A-B8AAE86F507A}">
          <p14:sldIdLst>
            <p14:sldId id="319"/>
          </p14:sldIdLst>
        </p14:section>
        <p14:section name="ההתקנה עצמה" id="{D3D9158F-36B0-4CA7-A7BC-9EEAEDC79CF2}">
          <p14:sldIdLst>
            <p14:sldId id="312"/>
            <p14:sldId id="313"/>
            <p14:sldId id="314"/>
            <p14:sldId id="315"/>
            <p14:sldId id="316"/>
            <p14:sldId id="346"/>
            <p14:sldId id="317"/>
          </p14:sldIdLst>
        </p14:section>
        <p14:section name="התאמת LyX לעבודה בעברית" id="{825E3314-86B1-44A3-A0D6-CD36719E4291}">
          <p14:sldIdLst>
            <p14:sldId id="340"/>
            <p14:sldId id="341"/>
            <p14:sldId id="342"/>
            <p14:sldId id="325"/>
            <p14:sldId id="343"/>
            <p14:sldId id="344"/>
            <p14:sldId id="327"/>
            <p14:sldId id="345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62"/>
            <p14:sldId id="363"/>
            <p14:sldId id="364"/>
            <p14:sldId id="365"/>
            <p14:sldId id="366"/>
            <p14:sldId id="367"/>
            <p14:sldId id="360"/>
          </p14:sldIdLst>
        </p14:section>
        <p14:section name="התאמות נוספות" id="{F8AC03F5-4DA4-42B6-93C9-240A6DBD36D3}">
          <p14:sldIdLst>
            <p14:sldId id="334"/>
            <p14:sldId id="333"/>
            <p14:sldId id="335"/>
            <p14:sldId id="336"/>
            <p14:sldId id="337"/>
            <p14:sldId id="330"/>
            <p14:sldId id="331"/>
            <p14:sldId id="332"/>
            <p14:sldId id="361"/>
          </p14:sldIdLst>
        </p14:section>
        <p14:section name="בדיקת ההתקנה" id="{1C3CFE53-762E-497E-B0AB-A01B7406E93E}">
          <p14:sldIdLst>
            <p14:sldId id="369"/>
            <p14:sldId id="370"/>
            <p14:sldId id="371"/>
            <p14:sldId id="372"/>
          </p14:sldIdLst>
        </p14:section>
        <p14:section name="מקורות" id="{CEAC1608-22C9-4F1E-9681-3AEFCC7DD0E9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CCCCCC"/>
    <a:srgbClr val="084149"/>
    <a:srgbClr val="EC6A5E"/>
    <a:srgbClr val="118191"/>
    <a:srgbClr val="FFFF66"/>
    <a:srgbClr val="FFCC00"/>
    <a:srgbClr val="0000FF"/>
    <a:srgbClr val="CBC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96784-DB40-4DA6-B99B-D906856DE0E0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E240-945C-4E10-83C0-32EDED5B5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3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55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עדיף צילום מסך לפני שפותחים את החלון.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48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637F-1F33-F0D2-39DB-51AD88A26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B1F87-498E-029D-5D10-4AB5F3EEA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BE6A5-034A-A46E-159D-11CB8D751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08EFF-AFA7-E940-75E9-BCB6DA5CB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8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09267-0CFE-A9A2-E87D-C65E7591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7ED96-F05F-EF92-83C5-7D3794707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15AAC-6277-B705-A189-1CCE3B60E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63C7C-C3B1-F32D-9B29-93F80F527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39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58539-E0B6-61FF-9E00-793A9EE9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C867D-E51D-A090-7066-05A7554E5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60BE0-A38D-75C7-B0D7-2247F76FC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A667E-E36B-8BE1-E0DE-731A2C77B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56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2D55-28B8-8630-8DA4-0510EC50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5B805-8CBA-78FC-11CB-3A791CF67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438ED-7281-5059-2994-DFD214E60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82160-4A4D-D40A-767E-D927ACF5C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05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275D1-23AA-64AA-EF03-AC0EB9853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644FDC-8A22-5CDD-6D6F-81008A9C7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F5C6E-622A-6EBC-F5A3-2CD146BF7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2EA12-AC4D-CCAA-ABDF-B692EEE1B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88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66C1-08F6-D71B-D56B-D9AC1866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57F04-F409-E1ED-6BD1-7314C9FC4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E72EA-4FE2-3AAD-CA9D-EE3D07279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6D899-B28B-FE7C-AE89-E28F2C1B5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96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FD7E7-2868-EF51-CD47-C0AB83058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341679-D8D2-4291-097F-10A381695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F9CDC-7BC9-24F2-B42B-2C13FBF3E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90E3B-4F88-63D7-EA62-E9B5FBB89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4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496-3CDD-6EE2-4635-A9F6BB5CE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ED160-4F9F-8327-AD0B-3487B6E30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8A340-8DBD-34AA-763E-3A186C45F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AE83-D801-BB03-1ED2-1AD1B8DDD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E6E3-848D-DD9F-6C8B-98359D3C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F0B07-45DB-48E3-1230-F17E79C4E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04688-D0D9-D149-ED10-C6C2BAEEE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6610C-967C-A504-0C33-FCB263051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83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79A36-99F1-5C1E-3354-3833C61C9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9643E-F6DD-05D2-BBC7-78B0DF8A8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14775-D9CD-9E34-D075-79AA5FB80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D6E66-7ABF-D11F-3174-A3AD1B8DA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71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33D80-116A-36FC-05FB-014F56C9A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8A2D8-C9A4-8E1E-8836-115129FE2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DF896-666D-D958-A61B-9C3784F34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19A63-9B2A-0CA3-D5B7-7DDD49123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03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688D6-FD71-301C-9A00-402B64F8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8DD3E-3A32-7853-06DA-C1915385D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E6BB5-E55E-7A1B-FD47-B787B3FF9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C465B-ED2F-C43C-9005-71EC13442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8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AB88F-DC98-635C-1B3B-2CABE07DF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B8041-3372-C051-AF28-B91EDB37E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D1AE5-3E43-4BB5-FB6E-00CA9B1EE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8535D-DBA7-08CD-FD89-D27926270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2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EDE1-52F3-C7D5-7F5C-96BD313D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C683C-48DD-AB37-6EFA-373437646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0999F-092F-9A7B-2CBF-2208B9896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5AF2-5D6E-CA76-9712-53CB0E6AC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3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446A6-EA73-AC78-EBC0-1BF0C4A74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C3782-1A76-6C26-8CB8-FC51BEFD2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2C0B4-28B0-2EA1-33EA-28D4A6712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29FFC-3385-C431-9413-A85634D63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44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2ECF-46D1-1DA0-13BB-26C330A62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92EFE-2FC3-6445-7DBA-A20864873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F443F-E74A-31C1-D0D4-58F47848D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B6420-0049-3E1F-5345-958CF3E73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13AB-7FB7-CD8D-B019-EA325CA3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8476B-297D-30CB-765D-FAB80487A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F9E2E-4065-0C86-4328-CF9994BD3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A7D12-0606-A7B9-32AE-98DC90A02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38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עדיף בלי התפריט הנפתח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א'/ניסן/תשפ"ה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rayaa.wixsite.com/math/vario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yx.srayaa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install/texlive_on_windows/install_LyX.pdf" TargetMode="Externa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3.xml"/><Relationship Id="rId5" Type="http://schemas.openxmlformats.org/officeDocument/2006/relationships/slide" Target="slide34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yx.org/Download#toc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lyx.srayaa.com/install/test.lyx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8B67-D71A-3293-601E-A8D6E808FE8C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DD3D-F095-4F53-5CD6-554D51BF3B5B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 -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4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8227-C59B-E0C1-3AE1-C06B5350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05D92B-C8B6-0BE1-B67A-BD9F261CB53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EB08-71AC-8245-EDD5-CC2D01DB2D8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שפת הממשק של המחשב היא עברית, סביר להניח שגם הממשק של התוכנה יהיה בעברית (כמתואר בצילום המסך); אחרת, נעבור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/>
              </a:rPr>
              <a:t>#34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23D69-8726-BA86-FFF7-5812221C28F1}"/>
              </a:ext>
            </a:extLst>
          </p:cNvPr>
          <p:cNvSpPr txBox="1"/>
          <p:nvPr/>
        </p:nvSpPr>
        <p:spPr>
          <a:xfrm>
            <a:off x="3915234" y="3013501"/>
            <a:ext cx="436153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8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517C7-13E7-2DE0-69FD-0C74F7AC1041}"/>
              </a:ext>
            </a:extLst>
          </p:cNvPr>
          <p:cNvGrpSpPr/>
          <p:nvPr/>
        </p:nvGrpSpPr>
        <p:grpSpPr>
          <a:xfrm>
            <a:off x="1249869" y="1889237"/>
            <a:ext cx="10401175" cy="4968764"/>
            <a:chOff x="1249869" y="1889237"/>
            <a:chExt cx="10401175" cy="49687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9E9F09-8D88-C4F5-645D-DDDE9FF3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3057"/>
            <a:stretch/>
          </p:blipFill>
          <p:spPr>
            <a:xfrm>
              <a:off x="1249869" y="2031327"/>
              <a:ext cx="9692259" cy="4826674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33A0672-4ED5-C7C1-ED7D-0B4663244176}"/>
                </a:ext>
              </a:extLst>
            </p:cNvPr>
            <p:cNvSpPr/>
            <p:nvPr/>
          </p:nvSpPr>
          <p:spPr>
            <a:xfrm flipH="1">
              <a:off x="10859936" y="1889237"/>
              <a:ext cx="791108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F5F3B2-A28E-7253-07AD-C486776575CF}"/>
                </a:ext>
              </a:extLst>
            </p:cNvPr>
            <p:cNvSpPr/>
            <p:nvPr/>
          </p:nvSpPr>
          <p:spPr>
            <a:xfrm>
              <a:off x="7633700" y="2031326"/>
              <a:ext cx="3126096" cy="23926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333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4DF9A-C3AC-588C-4571-0B1D3FD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2FF8D5-B320-904C-4669-583771AB9ED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0DB4E-AA08-1121-39A7-BBA350D109E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אנחנו לא רוצים שזה יהיה המצב, משום שבכל המדריכים שנראה בהמשך יהיו צילומי מסך באנגלית. לכן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"העדפות" ...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D12E65-7FEF-210F-0328-87479EE3E80D}"/>
              </a:ext>
            </a:extLst>
          </p:cNvPr>
          <p:cNvGrpSpPr/>
          <p:nvPr/>
        </p:nvGrpSpPr>
        <p:grpSpPr>
          <a:xfrm>
            <a:off x="1249869" y="2031327"/>
            <a:ext cx="9692259" cy="4826674"/>
            <a:chOff x="1249869" y="2031327"/>
            <a:chExt cx="9692259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08F8D-8869-E545-8F3C-818960F44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69" y="2031327"/>
              <a:ext cx="9692259" cy="4826674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423782C-AE7B-39D8-5616-1A510B8C7103}"/>
                </a:ext>
              </a:extLst>
            </p:cNvPr>
            <p:cNvSpPr/>
            <p:nvPr/>
          </p:nvSpPr>
          <p:spPr>
            <a:xfrm>
              <a:off x="8548097" y="2357920"/>
              <a:ext cx="86838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E51C50-B06B-5864-B515-74F46875A7A8}"/>
                </a:ext>
              </a:extLst>
            </p:cNvPr>
            <p:cNvSpPr/>
            <p:nvPr/>
          </p:nvSpPr>
          <p:spPr>
            <a:xfrm>
              <a:off x="9524144" y="2454120"/>
              <a:ext cx="1160979" cy="2899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4945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0C83A-FABA-1FDE-6B2D-7B8942BB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B8CFE-DE6F-CC90-5C5F-F80C359E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060"/>
          <a:stretch/>
        </p:blipFill>
        <p:spPr>
          <a:xfrm>
            <a:off x="1249489" y="2031326"/>
            <a:ext cx="9692640" cy="4826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5A1A9-FD71-3726-8AFB-D85FD06B6B4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4245F-6886-06B3-ED15-5FEBE6B2C786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"הגדרות שפה".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28597DB-CBC0-A5A7-8EBD-3DD94D96C211}"/>
              </a:ext>
            </a:extLst>
          </p:cNvPr>
          <p:cNvSpPr/>
          <p:nvPr/>
        </p:nvSpPr>
        <p:spPr>
          <a:xfrm>
            <a:off x="719190" y="3793005"/>
            <a:ext cx="888935" cy="482344"/>
          </a:xfrm>
          <a:prstGeom prst="rightArrow">
            <a:avLst>
              <a:gd name="adj1" fmla="val 50000"/>
              <a:gd name="adj2" fmla="val 81951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8A6AF-D3B7-5D77-6B03-80A3A8758F56}"/>
              </a:ext>
            </a:extLst>
          </p:cNvPr>
          <p:cNvSpPr/>
          <p:nvPr/>
        </p:nvSpPr>
        <p:spPr>
          <a:xfrm>
            <a:off x="1732833" y="3917594"/>
            <a:ext cx="580490" cy="233166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953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2BCA4-B374-887D-D5F3-9A65529C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378943-7805-6530-94F7-3A2A8C5CE55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104C-CFD1-7F07-4FFB-C4AEFBE0EF5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תפריט השפות...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0BCF3C-EF08-A189-9276-267C32135624}"/>
              </a:ext>
            </a:extLst>
          </p:cNvPr>
          <p:cNvGrpSpPr/>
          <p:nvPr/>
        </p:nvGrpSpPr>
        <p:grpSpPr>
          <a:xfrm>
            <a:off x="1249870" y="2031327"/>
            <a:ext cx="9692259" cy="4826674"/>
            <a:chOff x="1249870" y="2031327"/>
            <a:chExt cx="9692259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E1DF84-2B50-8B6E-FD8D-4146900B4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70" y="2031327"/>
              <a:ext cx="9692259" cy="48266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D4846E-2871-0C4E-89CE-0AC3D6EA68C0}"/>
                </a:ext>
              </a:extLst>
            </p:cNvPr>
            <p:cNvSpPr/>
            <p:nvPr/>
          </p:nvSpPr>
          <p:spPr>
            <a:xfrm>
              <a:off x="3905299" y="2759585"/>
              <a:ext cx="995473" cy="2301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77A283E-9C5E-B10F-EAD0-3ED0BE4A53F5}"/>
                </a:ext>
              </a:extLst>
            </p:cNvPr>
            <p:cNvSpPr/>
            <p:nvPr/>
          </p:nvSpPr>
          <p:spPr>
            <a:xfrm flipH="1">
              <a:off x="5034338" y="2633510"/>
              <a:ext cx="79795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5051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00A17-A304-16C7-04EC-267482FF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77F749-76F7-1AF3-CFCB-4824F22EEC3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33C76-BC5A-0788-F239-E8DDFC098BA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ונבחר בשפה האנגלית.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610485-AFF4-E66D-D739-25A8D737539D}"/>
              </a:ext>
            </a:extLst>
          </p:cNvPr>
          <p:cNvGrpSpPr/>
          <p:nvPr/>
        </p:nvGrpSpPr>
        <p:grpSpPr>
          <a:xfrm>
            <a:off x="1249870" y="2031327"/>
            <a:ext cx="9692259" cy="4826673"/>
            <a:chOff x="1249870" y="2031327"/>
            <a:chExt cx="9692259" cy="48266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20C66E-244B-EA82-D7CB-84CE7EAD0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70" y="2031327"/>
              <a:ext cx="9692259" cy="482667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9BB92-EA25-91C8-5032-B878E95214D4}"/>
                </a:ext>
              </a:extLst>
            </p:cNvPr>
            <p:cNvSpPr/>
            <p:nvPr/>
          </p:nvSpPr>
          <p:spPr>
            <a:xfrm>
              <a:off x="3812833" y="2841777"/>
              <a:ext cx="995473" cy="2301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094B919-234A-8340-A0A5-E3F53DE5CED0}"/>
                </a:ext>
              </a:extLst>
            </p:cNvPr>
            <p:cNvSpPr/>
            <p:nvPr/>
          </p:nvSpPr>
          <p:spPr>
            <a:xfrm flipH="1">
              <a:off x="4941872" y="2715702"/>
              <a:ext cx="79795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339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2C58-516B-BBC0-1ED4-68A02BB0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C074C-D71C-C4C2-5255-991E9341424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3A69-A170-13E5-9324-16214F2360A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868BF-FA76-C2B4-2522-2D86E278B7FA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77C67B-02A6-5427-AB99-00ACF09F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2286A-D3E2-E25A-6A6B-EBD8C48F8C60}"/>
                </a:ext>
              </a:extLst>
            </p:cNvPr>
            <p:cNvSpPr/>
            <p:nvPr/>
          </p:nvSpPr>
          <p:spPr>
            <a:xfrm>
              <a:off x="5189567" y="4515323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1A2C19F-2C88-23BA-F0F8-AE60409EDB3D}"/>
                </a:ext>
              </a:extLst>
            </p:cNvPr>
            <p:cNvSpPr/>
            <p:nvPr/>
          </p:nvSpPr>
          <p:spPr>
            <a:xfrm>
              <a:off x="4219245" y="438981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07016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C5D1-1129-6632-18B9-98FE2DE5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3E750C-48C6-7463-B677-D18DD6BEC67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0914-AADF-E4B4-2F1F-B4C0F2C2DD6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וגם בחלון הגדול יותר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8EBBDD-3784-1DBF-AAAF-30DDE75BB222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CEC551-4A63-5BF7-0E7A-100320E0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7F546-5AE5-0665-9E6F-EF24EFD5823E}"/>
                </a:ext>
              </a:extLst>
            </p:cNvPr>
            <p:cNvSpPr/>
            <p:nvPr/>
          </p:nvSpPr>
          <p:spPr>
            <a:xfrm>
              <a:off x="7049194" y="624138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4A0139-5DEF-BE63-D7FB-C5FB6F65C4D8}"/>
                </a:ext>
              </a:extLst>
            </p:cNvPr>
            <p:cNvSpPr/>
            <p:nvPr/>
          </p:nvSpPr>
          <p:spPr>
            <a:xfrm flipH="1">
              <a:off x="7685066" y="611074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7511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3E29-57C7-F884-BFCB-52D88D6E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6A814B-C870-6B8C-61E1-F04E6A877CD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8C7B-BCBA-E34E-2C1B-5DB06BEE3EB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נסגור את התוכנה ונפתח אותה מחדש כדי שהשינויים יחולו במלואם.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69F0B5-7418-85CE-EFA1-8590DF19B6FE}"/>
              </a:ext>
            </a:extLst>
          </p:cNvPr>
          <p:cNvGrpSpPr/>
          <p:nvPr/>
        </p:nvGrpSpPr>
        <p:grpSpPr>
          <a:xfrm>
            <a:off x="6677898" y="2027159"/>
            <a:ext cx="3780890" cy="2381427"/>
            <a:chOff x="7140842" y="2031326"/>
            <a:chExt cx="3780890" cy="23814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A305F1-657C-29E9-2BF5-4CCD8862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66" t="35656" r="34522" b="29620"/>
            <a:stretch/>
          </p:blipFill>
          <p:spPr>
            <a:xfrm>
              <a:off x="7140842" y="2031326"/>
              <a:ext cx="3780890" cy="23814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8D8454-B844-DCA2-4642-14377D1536A5}"/>
                </a:ext>
              </a:extLst>
            </p:cNvPr>
            <p:cNvSpPr/>
            <p:nvPr/>
          </p:nvSpPr>
          <p:spPr>
            <a:xfrm>
              <a:off x="8754446" y="3481504"/>
              <a:ext cx="913536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160E44-6CE4-6827-F828-D6125ACDB23F}"/>
                </a:ext>
              </a:extLst>
            </p:cNvPr>
            <p:cNvSpPr/>
            <p:nvPr/>
          </p:nvSpPr>
          <p:spPr>
            <a:xfrm flipH="1">
              <a:off x="9729441" y="3369476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C7B92D-A18C-B371-D980-62C84C63528D}"/>
              </a:ext>
            </a:extLst>
          </p:cNvPr>
          <p:cNvSpPr txBox="1"/>
          <p:nvPr/>
        </p:nvSpPr>
        <p:spPr>
          <a:xfrm flipH="1">
            <a:off x="2876610" y="2027159"/>
            <a:ext cx="2862918" cy="830997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להבדל בין התמונות.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A0734-41C3-6251-DB93-F20B9C9AC73D}"/>
              </a:ext>
            </a:extLst>
          </p:cNvPr>
          <p:cNvGrpSpPr/>
          <p:nvPr/>
        </p:nvGrpSpPr>
        <p:grpSpPr>
          <a:xfrm>
            <a:off x="1958637" y="3567322"/>
            <a:ext cx="3780891" cy="2381427"/>
            <a:chOff x="1270268" y="3571489"/>
            <a:chExt cx="3780891" cy="2381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B7E211-6551-8A63-6EC4-BFB6E37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466" t="35656" r="34522" b="29620"/>
            <a:stretch/>
          </p:blipFill>
          <p:spPr>
            <a:xfrm>
              <a:off x="1270268" y="3571489"/>
              <a:ext cx="3780891" cy="23814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3CF0B-0675-E85B-4E76-E101CCB1A4BF}"/>
                </a:ext>
              </a:extLst>
            </p:cNvPr>
            <p:cNvSpPr/>
            <p:nvPr/>
          </p:nvSpPr>
          <p:spPr>
            <a:xfrm>
              <a:off x="2947827" y="5010639"/>
              <a:ext cx="936000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7F7962-4133-2F21-9AAA-749192ACCAF8}"/>
                </a:ext>
              </a:extLst>
            </p:cNvPr>
            <p:cNvSpPr/>
            <p:nvPr/>
          </p:nvSpPr>
          <p:spPr>
            <a:xfrm flipH="1">
              <a:off x="3943370" y="48986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9986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0B809-6560-C3BA-726B-E6D49DB2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A3CDD0F-588F-C614-CE16-A395B2D541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6AFD-326A-92C4-0EF7-0F64DDDAD8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נמשיך בהגדרות: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Preferences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ובחלון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B13651-B284-51E7-CFC9-E4E27D73F443}"/>
              </a:ext>
            </a:extLst>
          </p:cNvPr>
          <p:cNvGrpSpPr/>
          <p:nvPr/>
        </p:nvGrpSpPr>
        <p:grpSpPr>
          <a:xfrm>
            <a:off x="635208" y="1914730"/>
            <a:ext cx="11038047" cy="4943271"/>
            <a:chOff x="635208" y="1914730"/>
            <a:chExt cx="11038047" cy="4943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9C9B9E-24EC-003F-220F-13E50B57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B721ACA-AB73-8574-B9DF-8AC27EB7DCB4}"/>
                </a:ext>
              </a:extLst>
            </p:cNvPr>
            <p:cNvSpPr/>
            <p:nvPr/>
          </p:nvSpPr>
          <p:spPr>
            <a:xfrm>
              <a:off x="8536034" y="2356672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0A62DD-5872-801B-2353-B318B2ECFEFD}"/>
                </a:ext>
              </a:extLst>
            </p:cNvPr>
            <p:cNvSpPr/>
            <p:nvPr/>
          </p:nvSpPr>
          <p:spPr>
            <a:xfrm>
              <a:off x="10325540" y="2026779"/>
              <a:ext cx="369857" cy="22732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91F4D7-3C10-E7F7-8086-6BF460406E4B}"/>
                </a:ext>
              </a:extLst>
            </p:cNvPr>
            <p:cNvSpPr/>
            <p:nvPr/>
          </p:nvSpPr>
          <p:spPr>
            <a:xfrm flipH="1">
              <a:off x="10770249" y="1914730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6722D-FA2A-9446-249E-AE2F5D251D09}"/>
                </a:ext>
              </a:extLst>
            </p:cNvPr>
            <p:cNvSpPr/>
            <p:nvPr/>
          </p:nvSpPr>
          <p:spPr>
            <a:xfrm>
              <a:off x="9513878" y="2479392"/>
              <a:ext cx="1160979" cy="2283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5905F78-4606-4406-00C1-00EB4153A189}"/>
                </a:ext>
              </a:extLst>
            </p:cNvPr>
            <p:cNvSpPr/>
            <p:nvPr/>
          </p:nvSpPr>
          <p:spPr>
            <a:xfrm>
              <a:off x="635208" y="378868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BAD4DB-D28E-9A1C-C2E3-4EDDF4FB0219}"/>
                </a:ext>
              </a:extLst>
            </p:cNvPr>
            <p:cNvSpPr/>
            <p:nvPr/>
          </p:nvSpPr>
          <p:spPr>
            <a:xfrm>
              <a:off x="1613053" y="3930518"/>
              <a:ext cx="1006857" cy="20996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7392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3567-E618-89FE-B95C-5B403B3B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B7E3-5A01-2AC9-FC3A-2F8ED67D85A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6F51-BCA1-8C14-CD8B-385F0F62625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נתמקד בקטע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Editor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76B210-04E9-C45D-6B02-AAFA58E3DD0C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D66F79-BDA8-1500-625E-FA8B1BE7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3CC33AC-1807-E681-5F2B-116AF7C6A93B}"/>
                </a:ext>
              </a:extLst>
            </p:cNvPr>
            <p:cNvSpPr/>
            <p:nvPr/>
          </p:nvSpPr>
          <p:spPr>
            <a:xfrm flipH="1">
              <a:off x="5379703" y="4393076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B50A4-3644-AE9C-FB60-3AEB71307C9B}"/>
                </a:ext>
              </a:extLst>
            </p:cNvPr>
            <p:cNvSpPr/>
            <p:nvPr/>
          </p:nvSpPr>
          <p:spPr>
            <a:xfrm>
              <a:off x="2815126" y="4362470"/>
              <a:ext cx="2496616" cy="5270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3593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לארבע חלקים: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ההתקנה עצמה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נתקין את התוכנה עם כל החלקים הדרושים. ההדרכה בחלק זה מניחה שהתקנתם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MiKTeX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(ולא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אם 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גשו למדריך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הזה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התאמת </a:t>
            </a:r>
            <a:r>
              <a:rPr lang="en-US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LyX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לעבודה בעברית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כאן נבצע הגדרות הכרחיות עבור עבודה עם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בעברית.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התאמות נוספות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האחרון נמליץ על כמה התאמות נוספות שלדעת הכותב מוסיפות לנוחות העבודה.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בדיקת ההתקנה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נבדוק שהכול פועל כראוי.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634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9842D-353A-AB79-D62A-43E37C06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AC95B-3E01-6CDB-EFA6-94C50023E9C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2333-D752-8DC0-DAEC-EA66DA7970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נשנה את תנועת הסמן מ-"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Logical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Visual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 שינוי זה גורם לסמן לזוז בצורה אינטואיטיבית, ולא לקבוע (לדוגמה) שחץ שמאלה מזיז את הסמן לתו הקודם בכל שפה (גם אם היא נכתבת מימין לשמאל כבשפה העברית).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873B02-4B7A-3871-795A-61FE7B5EC011}"/>
              </a:ext>
            </a:extLst>
          </p:cNvPr>
          <p:cNvGrpSpPr/>
          <p:nvPr/>
        </p:nvGrpSpPr>
        <p:grpSpPr>
          <a:xfrm>
            <a:off x="1249489" y="2400657"/>
            <a:ext cx="9692640" cy="4457343"/>
            <a:chOff x="1249489" y="2400657"/>
            <a:chExt cx="9692640" cy="4457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C4F24B-91AE-510D-AD1E-480012DC6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887" b="23060"/>
            <a:stretch/>
          </p:blipFill>
          <p:spPr>
            <a:xfrm>
              <a:off x="1249489" y="2400657"/>
              <a:ext cx="9692640" cy="4457343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AD62174-FC55-24ED-CB72-CA0B30BD6E5A}"/>
                </a:ext>
              </a:extLst>
            </p:cNvPr>
            <p:cNvSpPr/>
            <p:nvPr/>
          </p:nvSpPr>
          <p:spPr>
            <a:xfrm flipH="1">
              <a:off x="5379703" y="4393076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F22689-144D-A779-D7EE-2B46CDD4C59C}"/>
                </a:ext>
              </a:extLst>
            </p:cNvPr>
            <p:cNvSpPr/>
            <p:nvPr/>
          </p:nvSpPr>
          <p:spPr>
            <a:xfrm>
              <a:off x="2815126" y="4362470"/>
              <a:ext cx="2496616" cy="5270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2415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5CE90-FF25-8CA6-F4B1-B9C4DF19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ABD84A-705E-F3C7-FDB4-029D6DF3A70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DBFC-43C3-1E09-23A4-2299CDAACBB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E02574-553C-AD0E-93CD-C15F34436553}"/>
              </a:ext>
            </a:extLst>
          </p:cNvPr>
          <p:cNvGrpSpPr/>
          <p:nvPr/>
        </p:nvGrpSpPr>
        <p:grpSpPr>
          <a:xfrm>
            <a:off x="636997" y="2031327"/>
            <a:ext cx="10305132" cy="4826674"/>
            <a:chOff x="636997" y="2031327"/>
            <a:chExt cx="10305132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58DF1F-C46A-1E26-2510-23A2E97EA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762962F-94B5-08F5-4399-32E5E61A3BF8}"/>
                </a:ext>
              </a:extLst>
            </p:cNvPr>
            <p:cNvSpPr/>
            <p:nvPr/>
          </p:nvSpPr>
          <p:spPr>
            <a:xfrm>
              <a:off x="636997" y="3636388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CF7FC2-0F34-DF66-3A23-AB13F0B551BB}"/>
                </a:ext>
              </a:extLst>
            </p:cNvPr>
            <p:cNvSpPr/>
            <p:nvPr/>
          </p:nvSpPr>
          <p:spPr>
            <a:xfrm>
              <a:off x="1633595" y="3552990"/>
              <a:ext cx="1171250" cy="70051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78697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9756-0E8D-2157-4A3D-3265B0FE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24F36C-0394-C6A6-0EFA-C5309865092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14FD0-7332-6B0B-DBD0-09B924E6973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ליד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Use keyboard map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Primary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2D8C15-3D54-3481-1D07-AB6AAF3E472E}"/>
              </a:ext>
            </a:extLst>
          </p:cNvPr>
          <p:cNvGrpSpPr/>
          <p:nvPr/>
        </p:nvGrpSpPr>
        <p:grpSpPr>
          <a:xfrm>
            <a:off x="1249488" y="2031327"/>
            <a:ext cx="9692640" cy="4826674"/>
            <a:chOff x="1249488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C319AB-0A37-8722-9D13-73F01B584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8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55D3A82-49AE-046B-4D8B-EC40CD9BA559}"/>
                </a:ext>
              </a:extLst>
            </p:cNvPr>
            <p:cNvSpPr/>
            <p:nvPr/>
          </p:nvSpPr>
          <p:spPr>
            <a:xfrm>
              <a:off x="1941817" y="2646569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83B8F1-3012-0FE4-D1E5-4795984B4085}"/>
                </a:ext>
              </a:extLst>
            </p:cNvPr>
            <p:cNvSpPr/>
            <p:nvPr/>
          </p:nvSpPr>
          <p:spPr>
            <a:xfrm>
              <a:off x="2928140" y="2782432"/>
              <a:ext cx="1017136" cy="2073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31F5F-DC2B-F887-C9C1-3C0391353060}"/>
                </a:ext>
              </a:extLst>
            </p:cNvPr>
            <p:cNvSpPr/>
            <p:nvPr/>
          </p:nvSpPr>
          <p:spPr>
            <a:xfrm>
              <a:off x="6729572" y="2979271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B15274-4553-5FB7-DBAA-73556AA47436}"/>
                </a:ext>
              </a:extLst>
            </p:cNvPr>
            <p:cNvSpPr/>
            <p:nvPr/>
          </p:nvSpPr>
          <p:spPr>
            <a:xfrm flipH="1">
              <a:off x="7372887" y="2862323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02258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C5C1-A1D9-D374-A105-CCF711CF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3139AC-D571-0126-4F2C-34F165ABB27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87578-00A2-C05F-1C37-03E11F0DC545}"/>
              </a:ext>
            </a:extLst>
          </p:cNvPr>
          <p:cNvSpPr txBox="1"/>
          <p:nvPr/>
        </p:nvSpPr>
        <p:spPr>
          <a:xfrm>
            <a:off x="1249871" y="841271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שנפתח, נגלול אל האות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3E1918-813A-4376-AD91-29B62A713E21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BCA6C3-9E79-96BC-BBF6-8FCA1F92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65B6A2E-3E3F-5A55-CD6D-3FC6263F6C2F}"/>
                </a:ext>
              </a:extLst>
            </p:cNvPr>
            <p:cNvSpPr/>
            <p:nvPr/>
          </p:nvSpPr>
          <p:spPr>
            <a:xfrm>
              <a:off x="4048017" y="4952413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DFD3BF-C939-D692-A5DD-840BE7FF334C}"/>
                </a:ext>
              </a:extLst>
            </p:cNvPr>
            <p:cNvSpPr/>
            <p:nvPr/>
          </p:nvSpPr>
          <p:spPr>
            <a:xfrm>
              <a:off x="5044614" y="4489806"/>
              <a:ext cx="1982910" cy="140755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49539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D4F02-1159-2C29-D3DF-89509E1F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D1ACC5-EC0F-0509-FBFB-5E023AB7C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182C3-6A31-4643-15D9-4A162223430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null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80BB8A-B65C-2B41-281E-E1ED0EB4F498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96F8AD-E131-16A7-B353-A4FE063F3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B932395-6D5C-751A-0BD4-552BCC58F9A8}"/>
                </a:ext>
              </a:extLst>
            </p:cNvPr>
            <p:cNvSpPr/>
            <p:nvPr/>
          </p:nvSpPr>
          <p:spPr>
            <a:xfrm flipH="1">
              <a:off x="5993069" y="4885631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2EE712-A6A0-A695-D411-0C5DCF415A1B}"/>
                </a:ext>
              </a:extLst>
            </p:cNvPr>
            <p:cNvSpPr/>
            <p:nvPr/>
          </p:nvSpPr>
          <p:spPr>
            <a:xfrm>
              <a:off x="5424756" y="5034336"/>
              <a:ext cx="458381" cy="18493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F83CBD7-7C29-B3E8-84B1-32769681BB42}"/>
                </a:ext>
              </a:extLst>
            </p:cNvPr>
            <p:cNvSpPr/>
            <p:nvPr/>
          </p:nvSpPr>
          <p:spPr>
            <a:xfrm>
              <a:off x="5383654" y="6131760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99A2D-0FE7-2682-C3E8-9DF7EFE11E85}"/>
                </a:ext>
              </a:extLst>
            </p:cNvPr>
            <p:cNvSpPr/>
            <p:nvPr/>
          </p:nvSpPr>
          <p:spPr>
            <a:xfrm>
              <a:off x="6390526" y="6277510"/>
              <a:ext cx="503434" cy="2157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522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2FD11-B257-CB61-85CF-0283C6D9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3F6AC-8260-9959-B98C-D1ACCF510D6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CB99-E139-19CF-3DEF-103FA53A73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ושוב (הפעם 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Secondary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4C9CC-3A8A-D9AC-C6D6-7C92F22B21D8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8C06C-9FC3-F907-34E3-9B2EFCD64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C1F20F-5C17-B362-F9C3-F7F3902A8901}"/>
                </a:ext>
              </a:extLst>
            </p:cNvPr>
            <p:cNvSpPr/>
            <p:nvPr/>
          </p:nvSpPr>
          <p:spPr>
            <a:xfrm>
              <a:off x="6739846" y="3212310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1403DC6-142F-01A7-2D9C-E753BB0C807E}"/>
                </a:ext>
              </a:extLst>
            </p:cNvPr>
            <p:cNvSpPr/>
            <p:nvPr/>
          </p:nvSpPr>
          <p:spPr>
            <a:xfrm flipH="1">
              <a:off x="7383161" y="3095362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7166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8F42-8D9A-0901-6257-C65A2B9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29B691-F7B0-E8FF-FA5E-CFC475D0F6C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5CE95-BF13-6F83-16DF-6D960271578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אך הפעם נבחר ב-"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(שוב יש ללחוץ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8AA0D8-6EFB-C920-BBB8-91EC972898C4}"/>
              </a:ext>
            </a:extLst>
          </p:cNvPr>
          <p:cNvGrpSpPr/>
          <p:nvPr/>
        </p:nvGrpSpPr>
        <p:grpSpPr>
          <a:xfrm>
            <a:off x="1249489" y="2020981"/>
            <a:ext cx="9692640" cy="4837019"/>
            <a:chOff x="1249489" y="2020981"/>
            <a:chExt cx="9692640" cy="48370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63C191-C8C8-A10B-D510-9ABEC3BE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2895"/>
            <a:stretch/>
          </p:blipFill>
          <p:spPr>
            <a:xfrm>
              <a:off x="1249489" y="2020981"/>
              <a:ext cx="9692640" cy="4837019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0F56E82-FCCD-9706-F530-24DD4B9B0B6B}"/>
                </a:ext>
              </a:extLst>
            </p:cNvPr>
            <p:cNvSpPr/>
            <p:nvPr/>
          </p:nvSpPr>
          <p:spPr>
            <a:xfrm flipH="1">
              <a:off x="6136905" y="476234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C62F15-0172-F331-F371-14949A5D1E5C}"/>
                </a:ext>
              </a:extLst>
            </p:cNvPr>
            <p:cNvSpPr/>
            <p:nvPr/>
          </p:nvSpPr>
          <p:spPr>
            <a:xfrm>
              <a:off x="5400252" y="4900776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DFEBED-A5C8-DDCC-DD5D-3EA55B98B795}"/>
                </a:ext>
              </a:extLst>
            </p:cNvPr>
            <p:cNvSpPr/>
            <p:nvPr/>
          </p:nvSpPr>
          <p:spPr>
            <a:xfrm>
              <a:off x="5383654" y="6131760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EF78C-BDA5-B496-6B46-3C1C16DC2EB0}"/>
                </a:ext>
              </a:extLst>
            </p:cNvPr>
            <p:cNvSpPr/>
            <p:nvPr/>
          </p:nvSpPr>
          <p:spPr>
            <a:xfrm>
              <a:off x="6390526" y="6256962"/>
              <a:ext cx="503434" cy="2157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3490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1CA0-7523-0E2A-F115-264E5C73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D459A9-ECF0-7C18-A937-0A33131143B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5743E-0BCF-B3DD-0380-A7F94B0E821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9BC61-2EA5-80C6-F624-4C3C955B5FF7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959558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181E4-86D4-99F5-AD00-4DC2DC5F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A976CE-2DE4-7399-D2DF-AB00AB841AC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B096C-E9D7-642E-3C26-C12CC4227F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ליצור קיצור מקשים להחלפת שפה.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B5630-B3CC-2282-9F22-56492EEB83AD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306415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2B150-D58C-F0BB-6302-3BFC021E4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CF99C5-D467-A1CE-1264-7CAC7171D08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CC50-0161-929A-3F31-BD9718414EA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קטן שבו נתבקש להקליד את הפקודה ואת קיצור המקשים.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F1480-5E37-F6DF-CA4B-18F54588C574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283065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4547-5DA7-EA02-D4AA-E1BA8E35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943D85-6D5D-CF37-3AFC-DB4B9359ACC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27648-DF02-4BFA-4DB7-9B62695604F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לכתובת: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https://www.lyx.org/Download#toc4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ונוריד את קובץ ההתקנה העדכני ע"י לחיצה על הקישור המסומן בצילום המסך: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3413F-872C-14E0-A05A-A6679F507262}"/>
              </a:ext>
            </a:extLst>
          </p:cNvPr>
          <p:cNvGrpSpPr/>
          <p:nvPr/>
        </p:nvGrpSpPr>
        <p:grpSpPr>
          <a:xfrm>
            <a:off x="1770516" y="2031326"/>
            <a:ext cx="8650968" cy="4826674"/>
            <a:chOff x="1770516" y="2031326"/>
            <a:chExt cx="8650968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DE7210-42C9-2078-D58A-45BE303A2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898" t="24121" r="11743" b="9512"/>
            <a:stretch/>
          </p:blipFill>
          <p:spPr>
            <a:xfrm>
              <a:off x="1770516" y="2031326"/>
              <a:ext cx="8650968" cy="48266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4893EF-A82A-041A-BD19-3D35151AA74E}"/>
                </a:ext>
              </a:extLst>
            </p:cNvPr>
            <p:cNvSpPr/>
            <p:nvPr/>
          </p:nvSpPr>
          <p:spPr>
            <a:xfrm>
              <a:off x="6431622" y="2339962"/>
              <a:ext cx="2496620" cy="2799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315BB27-306C-D341-1A40-3922D898A9DF}"/>
                </a:ext>
              </a:extLst>
            </p:cNvPr>
            <p:cNvSpPr/>
            <p:nvPr/>
          </p:nvSpPr>
          <p:spPr>
            <a:xfrm flipH="1">
              <a:off x="9024575" y="2243901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10053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3D20-C80C-DEA3-C4B8-63C34D16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912C74-4A55-5ABE-7D0F-F1ACAC6306F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C581-28DF-1F70-18D6-BD447AE7B30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Function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נקליד את הפקודה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BB5C2-4A00-704A-B0BB-63FB407A6500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168852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7D3B-F79A-211A-7698-6D731203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0FE3F4-20ED-E004-02D2-81133BF08EA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0F02E-6D26-5D8B-B6D0-25427B16EB14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הכפתור שמשמאל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ונבצע את קיצור המקשים שברצוננו להקצות להחלפת שפה (הקיצור המקובל הוא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1835-7085-AABE-4C21-6B324919BD84}"/>
              </a:ext>
            </a:extLst>
          </p:cNvPr>
          <p:cNvSpPr txBox="1"/>
          <p:nvPr/>
        </p:nvSpPr>
        <p:spPr>
          <a:xfrm flipH="1">
            <a:off x="8914361" y="2475829"/>
            <a:ext cx="2912875" cy="224676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במקלדות רבות הלחצן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תפוס ע"י פעולה כגון שמירת מסמך בשם. כדי להפעיל את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נצטרך ללחוץ על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fn+F12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 זה לא קשור ל-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אלא למקלדת ולמחשב.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284D-6946-1425-595D-87EC9B960284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3782320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6349-8DE8-6EF0-B7D4-17E548BE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1FD28-1809-1ED1-422F-6DA5A561292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608-CAB1-7341-EE44-4343CDDFFCF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הקיצור.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2300D-E400-D5F0-C1DD-A23F2D9FC221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2335206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19C4A-7E6F-F78C-8D9C-6F82C4776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919A07-5FD4-ED16-03E8-711EEA3E2B5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9AC54-40AE-93F9-D44D-3DA0ACEAD1EE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ההגדרות ההכרחיות לעבודה בעברית (ההנחיות שבשקופיות הבאות הן המלצות בלבד).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B6E06-E14E-48EB-F799-ABDB40889BEF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158073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1F86-9192-9BF6-99E1-138B5186C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CA8400-73D6-9A04-7A6F-63A4CA8275D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F22ED-FE15-2615-B2A1-FBD6C3D403E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Control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BCAE0E-2D76-1FE1-CAD6-4974FD81041B}"/>
              </a:ext>
            </a:extLst>
          </p:cNvPr>
          <p:cNvGrpSpPr/>
          <p:nvPr/>
        </p:nvGrpSpPr>
        <p:grpSpPr>
          <a:xfrm>
            <a:off x="569036" y="1661994"/>
            <a:ext cx="10373092" cy="5196006"/>
            <a:chOff x="569036" y="1661994"/>
            <a:chExt cx="10373092" cy="5196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BF453E-419E-50B9-A67B-3DF68C81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7169"/>
            <a:stretch/>
          </p:blipFill>
          <p:spPr>
            <a:xfrm>
              <a:off x="1249870" y="1661994"/>
              <a:ext cx="9692258" cy="5196006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4E62B78F-F662-C55C-E2D2-D7E4FB582253}"/>
                </a:ext>
              </a:extLst>
            </p:cNvPr>
            <p:cNvSpPr/>
            <p:nvPr/>
          </p:nvSpPr>
          <p:spPr>
            <a:xfrm>
              <a:off x="569036" y="328827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772F3C-3096-D0C8-FB6B-63915B4CE613}"/>
                </a:ext>
              </a:extLst>
            </p:cNvPr>
            <p:cNvSpPr/>
            <p:nvPr/>
          </p:nvSpPr>
          <p:spPr>
            <a:xfrm>
              <a:off x="1592500" y="3230573"/>
              <a:ext cx="1171250" cy="6530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491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792B-71CA-A72A-E34D-63923575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8CA822-5D81-7DC5-7E7E-3C51063EFA1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C630F-B893-80F8-A7E5-8CE76BD95D83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Scroll below end of document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בכך יתאפשר לנו להמשיך לגלול את המסך גם בסוף המסמך, כך שהשורה האחרונה תופיע בגובה סביר על המסך (ולא בתחתיתו).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6C54B7-3CDB-494A-CB00-9F4927B9B69A}"/>
              </a:ext>
            </a:extLst>
          </p:cNvPr>
          <p:cNvGrpSpPr/>
          <p:nvPr/>
        </p:nvGrpSpPr>
        <p:grpSpPr>
          <a:xfrm>
            <a:off x="1249870" y="2400655"/>
            <a:ext cx="9692258" cy="4457346"/>
            <a:chOff x="1249870" y="2400655"/>
            <a:chExt cx="9692258" cy="4457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5AD4B4-2F8C-6153-463E-CA1FFA58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775" b="17170"/>
            <a:stretch/>
          </p:blipFill>
          <p:spPr>
            <a:xfrm>
              <a:off x="1249870" y="2400655"/>
              <a:ext cx="9692258" cy="44573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09EED7-B90F-7ABB-FF94-1FA245A2DD3F}"/>
                </a:ext>
              </a:extLst>
            </p:cNvPr>
            <p:cNvSpPr/>
            <p:nvPr/>
          </p:nvSpPr>
          <p:spPr>
            <a:xfrm>
              <a:off x="2897312" y="2686537"/>
              <a:ext cx="1438382" cy="19022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8789C1E-CFE2-10E0-F8EE-D620BE646973}"/>
                </a:ext>
              </a:extLst>
            </p:cNvPr>
            <p:cNvSpPr/>
            <p:nvPr/>
          </p:nvSpPr>
          <p:spPr>
            <a:xfrm flipH="1">
              <a:off x="4413396" y="2542987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564124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155D0-880F-F82E-C8A9-CC7B61FF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838973-43F0-7918-A772-94E1585DE45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B5A91-C2B0-9836-4829-B553C40572B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Look &amp; feel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Document Handling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1AFF0A-F976-959B-FA0E-2D68C39CDBC0}"/>
              </a:ext>
            </a:extLst>
          </p:cNvPr>
          <p:cNvGrpSpPr/>
          <p:nvPr/>
        </p:nvGrpSpPr>
        <p:grpSpPr>
          <a:xfrm>
            <a:off x="620406" y="2031326"/>
            <a:ext cx="10321723" cy="4826674"/>
            <a:chOff x="620406" y="2031326"/>
            <a:chExt cx="10321723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5EABC69-13DB-C076-966E-4F265BF0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057"/>
            <a:stretch/>
          </p:blipFill>
          <p:spPr>
            <a:xfrm>
              <a:off x="1249871" y="2031326"/>
              <a:ext cx="9692258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0513592-6943-C139-BA6B-CAEF170C536A}"/>
                </a:ext>
              </a:extLst>
            </p:cNvPr>
            <p:cNvSpPr/>
            <p:nvPr/>
          </p:nvSpPr>
          <p:spPr>
            <a:xfrm>
              <a:off x="620406" y="295950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698532-DDAC-0904-9059-FC56C593FC65}"/>
                </a:ext>
              </a:extLst>
            </p:cNvPr>
            <p:cNvSpPr/>
            <p:nvPr/>
          </p:nvSpPr>
          <p:spPr>
            <a:xfrm>
              <a:off x="1592500" y="2856217"/>
              <a:ext cx="1171250" cy="7602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42623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EB8A-47A7-4AC8-7E29-D67F5CA0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2DD2DC1-796E-9071-2CEF-7A8C8BC61EA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0F914-0F65-ABE7-47DD-F59AA95A5EB4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ושם נסיר את סימון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מן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Backup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orginal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file when saving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בכך נמנע מ-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להחזיק את כל מסמך בשני עותקים: אחד כפי שהיה לפני השמירה האחרונה, והאחר כפי שהוא לאחריה.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962181-E651-6EB7-E086-5D3BE06A795E}"/>
              </a:ext>
            </a:extLst>
          </p:cNvPr>
          <p:cNvGrpSpPr/>
          <p:nvPr/>
        </p:nvGrpSpPr>
        <p:grpSpPr>
          <a:xfrm>
            <a:off x="1249871" y="2400656"/>
            <a:ext cx="9692258" cy="4457343"/>
            <a:chOff x="1249871" y="2400656"/>
            <a:chExt cx="9692258" cy="4457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764B3E-6C0A-7C2D-57C9-2942C22C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87" b="23057"/>
            <a:stretch/>
          </p:blipFill>
          <p:spPr>
            <a:xfrm>
              <a:off x="1249871" y="2400656"/>
              <a:ext cx="9692258" cy="445734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DA180-F7B4-40D0-4505-6452C0BA6748}"/>
                </a:ext>
              </a:extLst>
            </p:cNvPr>
            <p:cNvSpPr/>
            <p:nvPr/>
          </p:nvSpPr>
          <p:spPr>
            <a:xfrm>
              <a:off x="2907587" y="3492855"/>
              <a:ext cx="1849346" cy="17466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F6FFF74-0FF8-B758-1C00-1B0C7FE47E82}"/>
                </a:ext>
              </a:extLst>
            </p:cNvPr>
            <p:cNvSpPr/>
            <p:nvPr/>
          </p:nvSpPr>
          <p:spPr>
            <a:xfrm flipH="1">
              <a:off x="4834635" y="3364919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1195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00138-57AB-AB5E-40B8-3DE93B00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374DDF2-5E84-4613-5181-A59C0FA4EC4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05FDAD-00F7-EE9F-6E7F-24E2D844DD89}"/>
              </a:ext>
            </a:extLst>
          </p:cNvPr>
          <p:cNvGrpSpPr/>
          <p:nvPr/>
        </p:nvGrpSpPr>
        <p:grpSpPr>
          <a:xfrm>
            <a:off x="2254101" y="2031326"/>
            <a:ext cx="7644811" cy="4826674"/>
            <a:chOff x="2254101" y="2031326"/>
            <a:chExt cx="7644811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C54C75-7711-1DEF-9B91-D6009351A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8" t="8478" r="15485" b="29935"/>
            <a:stretch/>
          </p:blipFill>
          <p:spPr>
            <a:xfrm>
              <a:off x="2254101" y="2031326"/>
              <a:ext cx="764481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74B78E-DDE0-1638-9A72-6D84368DE431}"/>
                </a:ext>
              </a:extLst>
            </p:cNvPr>
            <p:cNvSpPr/>
            <p:nvPr/>
          </p:nvSpPr>
          <p:spPr>
            <a:xfrm>
              <a:off x="4068566" y="4113367"/>
              <a:ext cx="1518074" cy="21205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675DC2-2D45-DE30-697A-AEFADB3934BB}"/>
                </a:ext>
              </a:extLst>
            </p:cNvPr>
            <p:cNvSpPr/>
            <p:nvPr/>
          </p:nvSpPr>
          <p:spPr>
            <a:xfrm flipH="1">
              <a:off x="5662778" y="3967037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A9305E4-CBA7-3E24-DC32-1557A57776AE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כמו כן, 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documents in tabs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כדי שכל הקבצים ייפתחו בחלון אחד ולא נצטרך ללהטט בין כמה חלונות.</a:t>
            </a:r>
          </a:p>
        </p:txBody>
      </p:sp>
    </p:spTree>
    <p:extLst>
      <p:ext uri="{BB962C8B-B14F-4D97-AF65-F5344CB8AC3E}">
        <p14:creationId xmlns:p14="http://schemas.microsoft.com/office/powerpoint/2010/main" val="799575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7D91-3020-A499-C428-C2C884989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36F45AC-4AE9-BEEB-6570-1547C1B417A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EE84C-32FC-9553-1ABC-8ECC7E26633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נחזור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DD18F2-179D-2850-674F-2984F70C4235}"/>
              </a:ext>
            </a:extLst>
          </p:cNvPr>
          <p:cNvGrpSpPr/>
          <p:nvPr/>
        </p:nvGrpSpPr>
        <p:grpSpPr>
          <a:xfrm>
            <a:off x="1534807" y="2031326"/>
            <a:ext cx="8369481" cy="4826674"/>
            <a:chOff x="1534807" y="2031326"/>
            <a:chExt cx="8369481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3A0578-4C00-431F-1FC2-0563CA5C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61" t="8470" r="15485" b="29988"/>
            <a:stretch/>
          </p:blipFill>
          <p:spPr>
            <a:xfrm>
              <a:off x="2239766" y="2031326"/>
              <a:ext cx="7664522" cy="4826674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075DDF7-0380-094F-EB83-FD93E7F2DC90}"/>
                </a:ext>
              </a:extLst>
            </p:cNvPr>
            <p:cNvSpPr/>
            <p:nvPr/>
          </p:nvSpPr>
          <p:spPr>
            <a:xfrm>
              <a:off x="1534807" y="3401292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45C7A3-E5E6-118D-7128-655E2DB09C1F}"/>
                </a:ext>
              </a:extLst>
            </p:cNvPr>
            <p:cNvSpPr/>
            <p:nvPr/>
          </p:nvSpPr>
          <p:spPr>
            <a:xfrm>
              <a:off x="2506901" y="3298003"/>
              <a:ext cx="1376730" cy="7602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0856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D1D0-A5F0-066D-261A-4E9FE2C0F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0191E33-5438-CAD3-FDA7-4A035947B3D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F7EC8-B189-6909-A72D-05146CC36D1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כמובן שב-"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ירצו לוודא שאנחנו אכן מתכוונים למה שאמרנו.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Allow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ונוריד את קובץ ההתקנה.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A389D9-B74B-6AB6-77C3-3D0B9432BED7}"/>
              </a:ext>
            </a:extLst>
          </p:cNvPr>
          <p:cNvGrpSpPr/>
          <p:nvPr/>
        </p:nvGrpSpPr>
        <p:grpSpPr>
          <a:xfrm>
            <a:off x="2255041" y="2031326"/>
            <a:ext cx="7681918" cy="4826674"/>
            <a:chOff x="2255041" y="2031326"/>
            <a:chExt cx="7681918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2DCD67-FDD3-E9CA-7A5B-76E3B00F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86" t="24150" r="16135" b="9592"/>
            <a:stretch/>
          </p:blipFill>
          <p:spPr>
            <a:xfrm>
              <a:off x="2255041" y="2031326"/>
              <a:ext cx="7681918" cy="48266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F59FDB-750A-E9F3-3F74-C5979E2AD4D4}"/>
                </a:ext>
              </a:extLst>
            </p:cNvPr>
            <p:cNvSpPr/>
            <p:nvPr/>
          </p:nvSpPr>
          <p:spPr>
            <a:xfrm>
              <a:off x="7119990" y="4024741"/>
              <a:ext cx="493161" cy="25958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FB94069-DA4F-DA99-33F2-EF810644E5CC}"/>
                </a:ext>
              </a:extLst>
            </p:cNvPr>
            <p:cNvSpPr/>
            <p:nvPr/>
          </p:nvSpPr>
          <p:spPr>
            <a:xfrm flipH="1">
              <a:off x="7705937" y="3931497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730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B736-019D-605E-9D45-65D61F81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2C9BB2-A7F1-FFD0-D431-CA6F02FF1CB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DCA9B-59A2-DEFC-F447-A786F8D46B5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בתיבה שלצד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Middle mouse button pasting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וכך נוכל להדביק ע"י לחיצה על גלגלת העכבר.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116E27-E802-2594-D87B-E8B3DB29456C}"/>
              </a:ext>
            </a:extLst>
          </p:cNvPr>
          <p:cNvGrpSpPr/>
          <p:nvPr/>
        </p:nvGrpSpPr>
        <p:grpSpPr>
          <a:xfrm>
            <a:off x="2243471" y="2031325"/>
            <a:ext cx="7684788" cy="4858083"/>
            <a:chOff x="2243471" y="2031325"/>
            <a:chExt cx="7684788" cy="48580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C244A-5FA0-3718-B98D-5321E49D5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69" t="8529" r="15427" b="29645"/>
            <a:stretch/>
          </p:blipFill>
          <p:spPr>
            <a:xfrm>
              <a:off x="2243471" y="2031325"/>
              <a:ext cx="7684788" cy="485808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3173D2-E000-BDE1-8DC7-7EA0ADA988D3}"/>
                </a:ext>
              </a:extLst>
            </p:cNvPr>
            <p:cNvSpPr/>
            <p:nvPr/>
          </p:nvSpPr>
          <p:spPr>
            <a:xfrm>
              <a:off x="4119937" y="3811715"/>
              <a:ext cx="1702159" cy="2363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A897EC3-3085-60FC-273E-41B472A315CA}"/>
                </a:ext>
              </a:extLst>
            </p:cNvPr>
            <p:cNvSpPr/>
            <p:nvPr/>
          </p:nvSpPr>
          <p:spPr>
            <a:xfrm flipH="1">
              <a:off x="5892332" y="3683828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72148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EB0E6-B382-3B77-AB49-4172DA63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18DA655-F297-CA58-9AE2-190847610EE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960B6-E873-BF8E-19BE-22A23F46C8F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וכמו כן, 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בתיבה שלצד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Enable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כדי לאפשר את שינוי גודל התצוגה ע"י לחיצה על מקש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Command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וסיבוב גלגלת העכבר.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BBB1A2-C68F-5D46-23E2-164F743A50DC}"/>
              </a:ext>
            </a:extLst>
          </p:cNvPr>
          <p:cNvGrpSpPr/>
          <p:nvPr/>
        </p:nvGrpSpPr>
        <p:grpSpPr>
          <a:xfrm>
            <a:off x="2232837" y="2031326"/>
            <a:ext cx="7695421" cy="4826674"/>
            <a:chOff x="2232837" y="2031326"/>
            <a:chExt cx="7695421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0946AD-1B62-A6F4-7F3C-712980607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2" t="8589" r="15397" b="30139"/>
            <a:stretch/>
          </p:blipFill>
          <p:spPr>
            <a:xfrm>
              <a:off x="2232837" y="2031326"/>
              <a:ext cx="769542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415056-C0A3-4006-C0C1-775835BCDD41}"/>
                </a:ext>
              </a:extLst>
            </p:cNvPr>
            <p:cNvSpPr/>
            <p:nvPr/>
          </p:nvSpPr>
          <p:spPr>
            <a:xfrm>
              <a:off x="4072270" y="4343348"/>
              <a:ext cx="1494640" cy="22865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1B873EC-E309-FE3F-7F79-69DC931CEEE5}"/>
                </a:ext>
              </a:extLst>
            </p:cNvPr>
            <p:cNvSpPr/>
            <p:nvPr/>
          </p:nvSpPr>
          <p:spPr>
            <a:xfrm flipH="1">
              <a:off x="5637146" y="4204828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93842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1376-948B-3791-460F-A0AE6CE8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B0798F-2274-6152-0711-0FD096A758A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6EF774-4039-32DE-190D-1113FA9417AC}"/>
              </a:ext>
            </a:extLst>
          </p:cNvPr>
          <p:cNvGrpSpPr/>
          <p:nvPr/>
        </p:nvGrpSpPr>
        <p:grpSpPr>
          <a:xfrm>
            <a:off x="2232837" y="2031326"/>
            <a:ext cx="8571507" cy="4844384"/>
            <a:chOff x="2232837" y="2031326"/>
            <a:chExt cx="8571507" cy="48443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D00B1D-1A3E-BC1C-FDB4-474F403F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2" t="8589" r="15397" b="30139"/>
            <a:stretch/>
          </p:blipFill>
          <p:spPr>
            <a:xfrm>
              <a:off x="2232837" y="2031326"/>
              <a:ext cx="769542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DFC3A6-F9EE-C4D3-2318-EA4DC5EFBABF}"/>
                </a:ext>
              </a:extLst>
            </p:cNvPr>
            <p:cNvSpPr/>
            <p:nvPr/>
          </p:nvSpPr>
          <p:spPr>
            <a:xfrm>
              <a:off x="9139842" y="6503542"/>
              <a:ext cx="651430" cy="30308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A3B43CF-898E-E5FE-47C2-ED599C6FA834}"/>
                </a:ext>
              </a:extLst>
            </p:cNvPr>
            <p:cNvSpPr/>
            <p:nvPr/>
          </p:nvSpPr>
          <p:spPr>
            <a:xfrm flipH="1">
              <a:off x="9866614" y="6393366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B6DE6D-6094-380C-03A1-35B2E31F4DE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ההתאמות הנוספות. הדבר היחיד שנשאר לנו הוא לבדוק שהכול פועל כראוי.</a:t>
            </a:r>
          </a:p>
        </p:txBody>
      </p:sp>
    </p:spTree>
    <p:extLst>
      <p:ext uri="{BB962C8B-B14F-4D97-AF65-F5344CB8AC3E}">
        <p14:creationId xmlns:p14="http://schemas.microsoft.com/office/powerpoint/2010/main" val="1775417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D60F3-CB69-13F1-09AC-3F8320F7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00E2A8-4F76-0E7C-191A-E45C4EF59E8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6CAB-53C7-796A-4724-823C268FED92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יופי, סיימנו להגדיר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ועכשיו הגיע הזמן לבדוק שהכול פועל כראוי. נוריד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מכאן: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https://lyx.srayaa.com/install/test.lyx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ונפתח אותו (לחיצה שמאלית כפולה על הקובץ).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4EE14-412E-BF2F-F816-CC5B2DE33CE2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2740441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14A7-C372-A045-DAC9-C462C912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7928A2-B9F0-EE6C-4851-7024846FD1D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D55BB-9558-B83B-3155-E2C4B0BF6B69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נראה את הקובץ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(אם נרצה נוכל לערוך אותו), כדי לבדוק שהכול פועל כראוי נלחץ על סמליל העיניים שבצד שמאל למעלה...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2D4BF-4D4F-7055-9533-15FC79FCE44B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1312359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88FAA-0A58-CE03-9CB3-80F425642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687240-EB15-81B0-20A1-C0A0F7C3CF7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25176-B7CD-CED7-C782-46BCDABA304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בתחתית המסך, בצד ימין, נוכל לראות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התחילה לייצא את המסמך לפורמט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B4366D-5709-9354-4DCB-2A33F8E81F8A}"/>
              </a:ext>
            </a:extLst>
          </p:cNvPr>
          <p:cNvSpPr txBox="1"/>
          <p:nvPr/>
        </p:nvSpPr>
        <p:spPr>
          <a:xfrm>
            <a:off x="1249871" y="5511489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algn="r" rtl="1">
              <a:defRPr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he-IL" dirty="0"/>
              <a:t>פעולה זו עשויה לארוך כמה דקות, שכן בפעם הראשונה </a:t>
            </a:r>
            <a:r>
              <a:rPr lang="en-US" dirty="0"/>
              <a:t>LyX</a:t>
            </a:r>
            <a:r>
              <a:rPr lang="he-IL" dirty="0"/>
              <a:t> מבקשת</a:t>
            </a:r>
            <a:br>
              <a:rPr lang="en-US" dirty="0"/>
            </a:br>
            <a:r>
              <a:rPr lang="he-IL" dirty="0"/>
              <a:t>מ-</a:t>
            </a:r>
            <a:r>
              <a:rPr lang="en-US" dirty="0"/>
              <a:t>MiKTeX</a:t>
            </a:r>
            <a:r>
              <a:rPr lang="he-IL" dirty="0"/>
              <a:t> להתקין את החבילות הדרושות לה.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41A86-D259-1CFC-A694-395BA97EA157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2005166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9226-54BC-9F39-3D81-85DCF218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0323F-9179-2468-D15E-2A75571BCF6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D98D3-44DD-D5A7-B0BF-7C11B56CAF76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בסיום הייצוא ייפתח קורא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המוגדר כברירת המחדל (בתמונה: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Firefox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ויציג לנו קובץ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ובו התוכן של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0B8F7-6EDE-F49C-5897-7FB6F062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2"/>
          <a:stretch/>
        </p:blipFill>
        <p:spPr>
          <a:xfrm>
            <a:off x="1249871" y="2031326"/>
            <a:ext cx="9686162" cy="482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0B436-10D5-88C6-571B-ADFCEBA8B4F9}"/>
              </a:ext>
            </a:extLst>
          </p:cNvPr>
          <p:cNvSpPr txBox="1"/>
          <p:nvPr/>
        </p:nvSpPr>
        <p:spPr>
          <a:xfrm flipH="1">
            <a:off x="8558784" y="3503236"/>
            <a:ext cx="3086210" cy="132343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אינה שומרת את קובץ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כדי לשמור אותו נשתמש באפשרות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Save as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שבקורא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887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BC4EA-10C3-61F9-45A1-7A401694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C090F8-365C-3A6D-2066-D871B1135FF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מקורות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F0BC7-0310-D1A7-45CE-7D0EFCC2B692}"/>
              </a:ext>
            </a:extLst>
          </p:cNvPr>
          <p:cNvSpPr txBox="1"/>
          <p:nvPr/>
        </p:nvSpPr>
        <p:spPr>
          <a:xfrm>
            <a:off x="1249871" y="830997"/>
            <a:ext cx="969225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ניסוי וטעייה אישיים.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צילומי המסך באדיבות נתן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סירוטה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ואודי כהן.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069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19B7E-9AF3-C314-D318-4CC26357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1946E1-4A76-9A06-C5DF-214A816DA9B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FDA97-22C2-CFDF-2403-8B943A766C17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שהקובץ ירד נלחץ עליו לחיצה כפולה ונקבל את החלון שבצילום המסך. כעת "נגרור" את סמליל הציפור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אל התיקייה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Application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2120BE-68A7-3185-B2E5-1EEAB8DF7C69}"/>
              </a:ext>
            </a:extLst>
          </p:cNvPr>
          <p:cNvGrpSpPr/>
          <p:nvPr/>
        </p:nvGrpSpPr>
        <p:grpSpPr>
          <a:xfrm>
            <a:off x="3173579" y="2031326"/>
            <a:ext cx="5844842" cy="4299346"/>
            <a:chOff x="3173579" y="2031326"/>
            <a:chExt cx="5844842" cy="4299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71F7E0-B38D-FAE0-7D1B-915AEA91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12" t="13333" r="49473" b="43670"/>
            <a:stretch/>
          </p:blipFill>
          <p:spPr>
            <a:xfrm>
              <a:off x="3173579" y="2031326"/>
              <a:ext cx="5844842" cy="4299346"/>
            </a:xfrm>
            <a:prstGeom prst="rect">
              <a:avLst/>
            </a:prstGeom>
          </p:spPr>
        </p:pic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169E3BA5-265C-7EF3-4ED1-D8ADBE9012C3}"/>
                </a:ext>
              </a:extLst>
            </p:cNvPr>
            <p:cNvSpPr/>
            <p:nvPr/>
          </p:nvSpPr>
          <p:spPr>
            <a:xfrm>
              <a:off x="4506779" y="4325420"/>
              <a:ext cx="3260484" cy="1037690"/>
            </a:xfrm>
            <a:prstGeom prst="uturnArrow">
              <a:avLst>
                <a:gd name="adj1" fmla="val 23855"/>
                <a:gd name="adj2" fmla="val 25000"/>
                <a:gd name="adj3" fmla="val 40222"/>
                <a:gd name="adj4" fmla="val 50000"/>
                <a:gd name="adj5" fmla="val 10000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58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60C6B-5C85-9731-8E13-BCE8B1552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50FF14-AAA7-D596-DFA4-0A679480BD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D3831-A736-85F0-CC12-1CD244E83F5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ייפתח חלון קטן: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54CCD-56B1-3786-47C9-B7D4179A38D3}"/>
              </a:ext>
            </a:extLst>
          </p:cNvPr>
          <p:cNvSpPr txBox="1"/>
          <p:nvPr/>
        </p:nvSpPr>
        <p:spPr>
          <a:xfrm>
            <a:off x="1249871" y="2776319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אך גם לאחר שהוא סיים לרוץ לא סיימנו את מלאכתנו - אם ננסה להפעיל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כעת נקבל את השגיאה הבאה: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8CFD47-6737-0C2A-EC58-DC56D7EB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04" t="20097" r="41069" b="55956"/>
          <a:stretch/>
        </p:blipFill>
        <p:spPr>
          <a:xfrm>
            <a:off x="4474393" y="3976648"/>
            <a:ext cx="3243212" cy="2817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5318A-DC79-75D7-5932-2D33194CD3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719" t="29564" r="5502" b="56788"/>
          <a:stretch/>
        </p:blipFill>
        <p:spPr>
          <a:xfrm>
            <a:off x="3097209" y="1661994"/>
            <a:ext cx="5997579" cy="11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BBFA-F120-C036-36A7-4056DCF6C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C4564BB-D8A9-0201-645F-9A3D7CD093E9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5C2B6-6634-0504-B7C6-501234F94D07}"/>
              </a:ext>
            </a:extLst>
          </p:cNvPr>
          <p:cNvSpPr txBox="1"/>
          <p:nvPr/>
        </p:nvSpPr>
        <p:spPr>
          <a:xfrm>
            <a:off x="6382030" y="830997"/>
            <a:ext cx="456009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הסיבה לכך היא שנהלי האבטחה המחמירים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שוב מקשים עלינו. כדי לפתור זאת ניכנס להגדרות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Privacy &amp; Security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ובתחתית החלון נלחץ על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(ראו צילום מסך).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FFCFFF-B22F-D5A1-E337-83A757467A9C}"/>
              </a:ext>
            </a:extLst>
          </p:cNvPr>
          <p:cNvGrpSpPr/>
          <p:nvPr/>
        </p:nvGrpSpPr>
        <p:grpSpPr>
          <a:xfrm>
            <a:off x="1249872" y="830996"/>
            <a:ext cx="6034607" cy="6027003"/>
            <a:chOff x="1249872" y="830996"/>
            <a:chExt cx="6034607" cy="60270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DC8A443-8A85-278D-F950-03BD6B72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919" t="3895" r="37951" b="9193"/>
            <a:stretch/>
          </p:blipFill>
          <p:spPr>
            <a:xfrm>
              <a:off x="1249872" y="830996"/>
              <a:ext cx="5132158" cy="602700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714625-965C-14F2-B547-281A0440F67C}"/>
                </a:ext>
              </a:extLst>
            </p:cNvPr>
            <p:cNvSpPr/>
            <p:nvPr/>
          </p:nvSpPr>
          <p:spPr>
            <a:xfrm>
              <a:off x="5449098" y="5484386"/>
              <a:ext cx="789116" cy="25886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E3ED8E4-5B67-ADB5-A9AA-6D2D6DE9303A}"/>
                </a:ext>
              </a:extLst>
            </p:cNvPr>
            <p:cNvSpPr/>
            <p:nvPr/>
          </p:nvSpPr>
          <p:spPr>
            <a:xfrm flipH="1">
              <a:off x="6372095" y="5391141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4903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46A29-D7B1-51D3-2E3E-F3364F35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BBCCCDC-FB6C-D2C6-59AF-D8B75141A34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88BF5-ECD2-5825-7C9F-962EB5CADA63}"/>
              </a:ext>
            </a:extLst>
          </p:cNvPr>
          <p:cNvSpPr txBox="1"/>
          <p:nvPr/>
        </p:nvSpPr>
        <p:spPr>
          <a:xfrm>
            <a:off x="6382030" y="830997"/>
            <a:ext cx="456009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ובחלון הקטן שנפתח נלחץ שוב על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FA8981-9E1C-F40E-99F5-A2D20DB79217}"/>
              </a:ext>
            </a:extLst>
          </p:cNvPr>
          <p:cNvGrpSpPr/>
          <p:nvPr/>
        </p:nvGrpSpPr>
        <p:grpSpPr>
          <a:xfrm>
            <a:off x="1249871" y="830995"/>
            <a:ext cx="5767481" cy="6027005"/>
            <a:chOff x="1249871" y="830995"/>
            <a:chExt cx="5767481" cy="6027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5D57C9-0AD6-B287-9FCD-1CC40ABC2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973" t="3906" r="37933" b="9247"/>
            <a:stretch/>
          </p:blipFill>
          <p:spPr>
            <a:xfrm>
              <a:off x="1249871" y="830995"/>
              <a:ext cx="5132158" cy="602700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82483B-5ECB-206F-900A-9E1978223D69}"/>
                </a:ext>
              </a:extLst>
            </p:cNvPr>
            <p:cNvSpPr/>
            <p:nvPr/>
          </p:nvSpPr>
          <p:spPr>
            <a:xfrm>
              <a:off x="4212404" y="3522245"/>
              <a:ext cx="1758683" cy="3100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9ECF014-1690-E4EB-385A-796E5E260B15}"/>
                </a:ext>
              </a:extLst>
            </p:cNvPr>
            <p:cNvSpPr/>
            <p:nvPr/>
          </p:nvSpPr>
          <p:spPr>
            <a:xfrm flipH="1">
              <a:off x="6104968" y="3429000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9862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1BCF-BBB5-FA21-AD7B-89E8D485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A3819A-E92B-4EEA-C4A4-5383F8C8CF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45407-996C-33FE-79E8-D578C2CDD67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אם הכל פועל כשורה נראה את החלון הבא: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8BE2F-6C37-3C92-A57F-00689671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97" t="4045" r="23337" b="39625"/>
          <a:stretch/>
        </p:blipFill>
        <p:spPr>
          <a:xfrm>
            <a:off x="2965807" y="1661994"/>
            <a:ext cx="6260386" cy="49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3800</TotalTime>
  <Words>1303</Words>
  <Application>Microsoft Office PowerPoint</Application>
  <PresentationFormat>Widescreen</PresentationFormat>
  <Paragraphs>195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60</cp:revision>
  <dcterms:created xsi:type="dcterms:W3CDTF">2024-10-16T09:15:49Z</dcterms:created>
  <dcterms:modified xsi:type="dcterms:W3CDTF">2025-03-30T16:02:45Z</dcterms:modified>
</cp:coreProperties>
</file>